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2" r:id="rId5"/>
    <p:sldId id="263" r:id="rId6"/>
    <p:sldId id="266" r:id="rId7"/>
    <p:sldId id="267" r:id="rId8"/>
    <p:sldId id="269" r:id="rId9"/>
    <p:sldId id="270" r:id="rId10"/>
    <p:sldId id="271" r:id="rId11"/>
    <p:sldId id="272" r:id="rId12"/>
    <p:sldId id="264" r:id="rId13"/>
    <p:sldId id="273" r:id="rId14"/>
    <p:sldId id="274" r:id="rId15"/>
    <p:sldId id="275" r:id="rId16"/>
    <p:sldId id="276" r:id="rId17"/>
    <p:sldId id="265" r:id="rId18"/>
    <p:sldId id="268" r:id="rId19"/>
    <p:sldId id="257" r:id="rId2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1" autoAdjust="0"/>
    <p:restoredTop sz="95833" autoAdjust="0"/>
  </p:normalViewPr>
  <p:slideViewPr>
    <p:cSldViewPr snapToGrid="0">
      <p:cViewPr varScale="1">
        <p:scale>
          <a:sx n="93" d="100"/>
          <a:sy n="93" d="100"/>
        </p:scale>
        <p:origin x="108" y="138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13" Type="http://schemas.openxmlformats.org/officeDocument/2006/relationships/slide" Target="slides/slide13.xml"/><Relationship Id="rId3" Type="http://schemas.openxmlformats.org/officeDocument/2006/relationships/slide" Target="slides/slide3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2" Type="http://schemas.openxmlformats.org/officeDocument/2006/relationships/slide" Target="slides/slide2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5" Type="http://schemas.openxmlformats.org/officeDocument/2006/relationships/slide" Target="slides/slide5.xml"/><Relationship Id="rId15" Type="http://schemas.openxmlformats.org/officeDocument/2006/relationships/slide" Target="slides/slide15.xml"/><Relationship Id="rId10" Type="http://schemas.openxmlformats.org/officeDocument/2006/relationships/slide" Target="slides/slide10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950A6-D22F-DEC2-3830-3C9F19246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8560D7-0902-4D0A-8F04-D74F3A8E31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81EA9-6E3D-0D5A-30E6-C26E5E6D4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14/02/2024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E1CE6-8209-B942-24EB-74AC288FD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7B156-8EE5-B2B5-9C31-A771453C7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3939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828C2-CC75-6C08-5881-4C7CCEA2C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3D02F9-6BC6-BC38-0AD3-6A76C61D2E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D68BC-CC11-6319-B0C4-9FDEED824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14/02/2024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9F8C9-EC87-7C2F-3F24-748F8F91A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999C9-34E4-A9C2-0B17-E0A466F2B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9249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BDDCD4-EF08-E8AC-8282-41009F8232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687E83-5623-370C-2F01-DDBD202CF7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C433D-47FD-C229-091D-25671BDBE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14/02/2024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664E6-5A18-CAFD-5050-1B0DB70C9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9B15F-1C61-DA58-C240-8FBF378A7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9256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E3724-4CCB-6470-C853-0A26C24A5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2E823-5D23-41D9-56EB-5794CC5E6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9C4F5-D247-686F-A18D-0F9181280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14/02/2024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62096-95EA-3C6A-9BF8-3B16E002E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2A423-D21E-B4DA-9D50-A1426CF74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2246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BF712-A285-422C-A977-C8543532B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96A3F-0380-A666-A09C-21D279647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6FD54-A8B2-570A-3F54-736F9F771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14/02/2024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A1C9C-A4BF-629B-504F-97C0108C6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82C75-B6F5-B576-AF64-F3CB012B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6331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A2C8C-C6E8-5191-065F-E71A7354E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801A8-9826-4ECF-7EE9-7046F14F0E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614074-7390-DF1F-33A8-731BA39CD7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551B23-ED78-AD72-686F-545C1F954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14/02/2024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A9EA1-EF26-5F9B-E540-6B6011EA7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43506-16A6-9A7A-3482-0FBF686C4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5920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14234-D806-ECD7-FE86-9243BA540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3A070-8F86-91F5-2A0C-45DC7C60D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2A1BB3-5EED-A30C-31B0-9C7906774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827D6C-AE45-16DB-4BD7-CE9D405D0D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20731D-716B-ADFC-6D02-30D69A03D7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7CCB5E-E429-C5B5-62CD-60BE08576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14/02/2024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19594E-7255-1D2F-2199-20E8E0E7F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C4A9A1-6D15-B31E-6FC2-314C2BF9A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2816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6FA2F-69EC-FB11-3F51-994FE1890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194ADD-3EED-DF8B-DBC6-8C31757C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14/02/2024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DE276-94F8-6B58-EB6B-5421B5F56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600ED3-BC22-F159-3DB5-84A6E1353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6387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CCC278-64E0-5746-FCB9-055CDDC40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14/02/2024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0A6682-5932-B4EC-E27B-CE2021C50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07DFAF-2FCE-B088-34EA-3EB55F47E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790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75B96-DECD-9AF6-F5F9-1A5D54D0B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1398D-9DFF-FCC8-4744-8681A3BD7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F92EA-C6ED-9B81-8CA7-13CDE3998A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C02314-6B06-6AF7-7C25-159758044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14/02/2024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CEC9C8-0D04-B886-9D04-1DCA34499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3E7EDD-1690-D7C0-B44A-08BBEAAA8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7679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54C12-2A63-7850-D257-72E3F0A5E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F0BC97-D42E-C0E3-66F8-660AC70688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0B52DF-5551-F9BE-87A5-FBFDB67642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B72F82-3174-02AE-9FF9-2AEFA26A5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14/02/2024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1F4D02-9DD6-B9E2-C381-2C8669A23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3E5CFB-C322-E5CD-0666-D60812E7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8223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CE1781-FCD2-58A1-7C87-44F67D6B2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F65D47-54E6-74A6-30EF-77C680DEE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449D02-B1FF-33D2-ADED-2836E2905A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6B98F1-A496-441E-8ECA-350501FEB0A1}" type="datetimeFigureOut">
              <a:rPr lang="es-ES" smtClean="0"/>
              <a:t>14/02/2024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676DC-E461-DB02-98BC-F6BBDD61F8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AAC10-E49F-3085-5351-AAB1147BE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241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1.png"/><Relationship Id="rId7" Type="http://schemas.openxmlformats.org/officeDocument/2006/relationships/image" Target="../media/image6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100.png"/><Relationship Id="rId5" Type="http://schemas.openxmlformats.org/officeDocument/2006/relationships/image" Target="../media/image40.png"/><Relationship Id="rId10" Type="http://schemas.openxmlformats.org/officeDocument/2006/relationships/image" Target="../media/image90.png"/><Relationship Id="rId4" Type="http://schemas.openxmlformats.org/officeDocument/2006/relationships/image" Target="../media/image30.png"/><Relationship Id="rId9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20.png"/><Relationship Id="rId7" Type="http://schemas.openxmlformats.org/officeDocument/2006/relationships/image" Target="../media/image14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0.png"/><Relationship Id="rId4" Type="http://schemas.openxmlformats.org/officeDocument/2006/relationships/image" Target="../media/image1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859F19-A500-C4F1-000A-C597C1578E84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CMEMS Baltic LBC For NEATL36 Configuration </a:t>
            </a:r>
          </a:p>
        </p:txBody>
      </p:sp>
      <p:pic>
        <p:nvPicPr>
          <p:cNvPr id="6" name="Picture 5" descr="A map of the world&#10;&#10;Description automatically generated">
            <a:extLst>
              <a:ext uri="{FF2B5EF4-FFF2-40B4-BE49-F238E27FC236}">
                <a16:creationId xmlns:a16="http://schemas.microsoft.com/office/drawing/2014/main" id="{5AA8C5EA-5BF8-1E6E-BEF6-7F23F765D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076" y="643466"/>
            <a:ext cx="4065179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55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2675E-37D2-556E-2F1B-A26A33ED9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E4300-04D9-9935-B712-13022E513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CD8296E-39A5-4999-FF09-98D24DAC3EAF}"/>
              </a:ext>
            </a:extLst>
          </p:cNvPr>
          <p:cNvSpPr txBox="1">
            <a:spLocks/>
          </p:cNvSpPr>
          <p:nvPr/>
        </p:nvSpPr>
        <p:spPr>
          <a:xfrm>
            <a:off x="1995436" y="459050"/>
            <a:ext cx="107098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Maps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close-up of a graph&#10;&#10;Description automatically generated">
            <a:extLst>
              <a:ext uri="{FF2B5EF4-FFF2-40B4-BE49-F238E27FC236}">
                <a16:creationId xmlns:a16="http://schemas.microsoft.com/office/drawing/2014/main" id="{C7485F6F-8E3F-1759-243A-98F66E547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3" y="1345688"/>
            <a:ext cx="10794514" cy="416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41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524CF-6EE3-C9D2-F3D1-AB66F174A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27D09-08DC-D188-CD42-FD3C0A9C7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9521F89-AA69-44A7-606F-6A39BFEABEBC}"/>
              </a:ext>
            </a:extLst>
          </p:cNvPr>
          <p:cNvSpPr txBox="1">
            <a:spLocks/>
          </p:cNvSpPr>
          <p:nvPr/>
        </p:nvSpPr>
        <p:spPr>
          <a:xfrm>
            <a:off x="1995436" y="459050"/>
            <a:ext cx="107098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Maps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ACBAC298-029F-C5D0-270A-F013CF95B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3" y="1345688"/>
            <a:ext cx="10794514" cy="416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36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B077A-1137-E64C-A3BD-15D5E04A7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36F4B-0815-D0CB-586C-371437C3F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2C36BE7-4FEB-A051-B76B-D41F27863DB4}"/>
              </a:ext>
            </a:extLst>
          </p:cNvPr>
          <p:cNvSpPr txBox="1">
            <a:spLocks/>
          </p:cNvSpPr>
          <p:nvPr/>
        </p:nvSpPr>
        <p:spPr>
          <a:xfrm>
            <a:off x="1995435" y="459050"/>
            <a:ext cx="1903325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Timeseries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39810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70A52-C24E-1C30-A47F-DEEC112C1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66297-569E-84C6-B4B9-E7FECE120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E1CFCF2-530A-03E9-7997-D4959F19E95A}"/>
              </a:ext>
            </a:extLst>
          </p:cNvPr>
          <p:cNvSpPr txBox="1">
            <a:spLocks/>
          </p:cNvSpPr>
          <p:nvPr/>
        </p:nvSpPr>
        <p:spPr>
          <a:xfrm>
            <a:off x="1995435" y="459050"/>
            <a:ext cx="1903325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Timeseries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40783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6DB2B-4650-27FD-C866-81ACDD873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4177-6440-77C1-226A-C328BF878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20604D9-4087-A65E-2236-BE8066F8970E}"/>
              </a:ext>
            </a:extLst>
          </p:cNvPr>
          <p:cNvSpPr txBox="1">
            <a:spLocks/>
          </p:cNvSpPr>
          <p:nvPr/>
        </p:nvSpPr>
        <p:spPr>
          <a:xfrm>
            <a:off x="1995435" y="459050"/>
            <a:ext cx="1903325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Timeseries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map of a rectangular object with red squares&#10;&#10;Description automatically generated">
            <a:extLst>
              <a:ext uri="{FF2B5EF4-FFF2-40B4-BE49-F238E27FC236}">
                <a16:creationId xmlns:a16="http://schemas.microsoft.com/office/drawing/2014/main" id="{30B27C36-9A2C-9AA8-3734-408D0DD91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92" y="1675056"/>
            <a:ext cx="2849886" cy="3749048"/>
          </a:xfrm>
          <a:prstGeom prst="rect">
            <a:avLst/>
          </a:prstGeom>
        </p:spPr>
      </p:pic>
      <p:pic>
        <p:nvPicPr>
          <p:cNvPr id="7" name="Picture 6" descr="A graph showing a line&#10;&#10;Description automatically generated with medium confidence">
            <a:extLst>
              <a:ext uri="{FF2B5EF4-FFF2-40B4-BE49-F238E27FC236}">
                <a16:creationId xmlns:a16="http://schemas.microsoft.com/office/drawing/2014/main" id="{7C102F5E-9A1C-8E4F-2CC8-C98C20389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378" y="1105775"/>
            <a:ext cx="8385299" cy="2736349"/>
          </a:xfrm>
          <a:prstGeom prst="rect">
            <a:avLst/>
          </a:prstGeom>
        </p:spPr>
      </p:pic>
      <p:pic>
        <p:nvPicPr>
          <p:cNvPr id="9" name="Picture 8" descr="A graph showing a graph of a mountain&#10;&#10;Description automatically generated with medium confidence">
            <a:extLst>
              <a:ext uri="{FF2B5EF4-FFF2-40B4-BE49-F238E27FC236}">
                <a16:creationId xmlns:a16="http://schemas.microsoft.com/office/drawing/2014/main" id="{216FC380-65C6-A815-26B4-85E50BF28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875" y="3842124"/>
            <a:ext cx="8288754" cy="301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845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A8A45-9D87-0461-D24C-A3010BCF3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40926-CB30-1659-E344-B79D878C3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1016311-1465-1098-98AB-D9682EF27DC6}"/>
              </a:ext>
            </a:extLst>
          </p:cNvPr>
          <p:cNvSpPr txBox="1">
            <a:spLocks/>
          </p:cNvSpPr>
          <p:nvPr/>
        </p:nvSpPr>
        <p:spPr>
          <a:xfrm>
            <a:off x="1995435" y="459050"/>
            <a:ext cx="1903325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Timeseries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map of a rectangular object with red squares&#10;&#10;Description automatically generated">
            <a:extLst>
              <a:ext uri="{FF2B5EF4-FFF2-40B4-BE49-F238E27FC236}">
                <a16:creationId xmlns:a16="http://schemas.microsoft.com/office/drawing/2014/main" id="{1EB3C320-F0C0-E67B-35B0-485EDAED1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92" y="1675056"/>
            <a:ext cx="2849886" cy="3749048"/>
          </a:xfrm>
          <a:prstGeom prst="rect">
            <a:avLst/>
          </a:prstGeom>
        </p:spPr>
      </p:pic>
      <p:pic>
        <p:nvPicPr>
          <p:cNvPr id="6" name="Picture 5" descr="A graph showing a graph&#10;&#10;Description automatically generated">
            <a:extLst>
              <a:ext uri="{FF2B5EF4-FFF2-40B4-BE49-F238E27FC236}">
                <a16:creationId xmlns:a16="http://schemas.microsoft.com/office/drawing/2014/main" id="{4FD4C9CE-1A89-F777-4FCA-34BE26DB5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378" y="958898"/>
            <a:ext cx="8771622" cy="2774422"/>
          </a:xfrm>
          <a:prstGeom prst="rect">
            <a:avLst/>
          </a:prstGeom>
        </p:spPr>
      </p:pic>
      <p:pic>
        <p:nvPicPr>
          <p:cNvPr id="10" name="Picture 9" descr="A graph showing a graph&#10;&#10;Description automatically generated with medium confidence">
            <a:extLst>
              <a:ext uri="{FF2B5EF4-FFF2-40B4-BE49-F238E27FC236}">
                <a16:creationId xmlns:a16="http://schemas.microsoft.com/office/drawing/2014/main" id="{30FB47D0-4EE4-5836-A409-5DE3AC1038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378" y="3733320"/>
            <a:ext cx="8771622" cy="312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0F203-8349-F584-8DDA-A2535B2F2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64C0E-47E9-9897-0BDE-2F5AED21D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3" y="459050"/>
            <a:ext cx="6155453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Comparison</a:t>
            </a:r>
            <a:r>
              <a:rPr lang="es-ES" sz="11200" dirty="0"/>
              <a:t> </a:t>
            </a:r>
            <a:r>
              <a:rPr lang="es-ES" sz="11200" dirty="0" err="1"/>
              <a:t>Siren</a:t>
            </a:r>
            <a:r>
              <a:rPr lang="es-ES" sz="11200" dirty="0"/>
              <a:t> / CMEMS GLO </a:t>
            </a:r>
            <a:r>
              <a:rPr lang="es-ES" sz="11200" dirty="0" err="1"/>
              <a:t>anfc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/>
          </a:p>
          <a:p>
            <a:pPr marL="0" indent="0">
              <a:buNone/>
            </a:pPr>
            <a:endParaRPr lang="es-ES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5" name="Picture 4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B39EB69E-3AC8-B5AC-A04F-70AA9E59D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6076"/>
            <a:ext cx="12192000" cy="50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04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DD208-F436-FF1F-E542-8521E163D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8CBCF-D1F9-5DA5-D335-B0FCFA9AB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3" y="459050"/>
            <a:ext cx="6155453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Comparison</a:t>
            </a:r>
            <a:r>
              <a:rPr lang="es-ES" sz="11200" dirty="0"/>
              <a:t> </a:t>
            </a:r>
            <a:r>
              <a:rPr lang="es-ES" sz="11200" dirty="0" err="1"/>
              <a:t>Siren</a:t>
            </a:r>
            <a:r>
              <a:rPr lang="es-ES" sz="11200" dirty="0"/>
              <a:t> / CMEMS GLO </a:t>
            </a:r>
            <a:r>
              <a:rPr lang="es-ES" sz="11200" dirty="0" err="1"/>
              <a:t>anfc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/>
          </a:p>
          <a:p>
            <a:pPr marL="0" indent="0">
              <a:buNone/>
            </a:pPr>
            <a:endParaRPr lang="es-ES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4" name="Picture 3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58C620C3-E631-4AF9-527B-C650A5BC4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9270"/>
            <a:ext cx="12192000" cy="508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25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81BC57E5-057B-B979-9B6D-B770D641C346}"/>
              </a:ext>
            </a:extLst>
          </p:cNvPr>
          <p:cNvSpPr/>
          <p:nvPr/>
        </p:nvSpPr>
        <p:spPr>
          <a:xfrm>
            <a:off x="3175679" y="3688883"/>
            <a:ext cx="202130" cy="2117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C4284CFF-7115-7F74-F054-8C9475F592CD}"/>
              </a:ext>
            </a:extLst>
          </p:cNvPr>
          <p:cNvSpPr/>
          <p:nvPr/>
        </p:nvSpPr>
        <p:spPr>
          <a:xfrm rot="20834095">
            <a:off x="1344976" y="1877437"/>
            <a:ext cx="3863535" cy="3834648"/>
          </a:xfrm>
          <a:prstGeom prst="diamon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E213E79C-2124-CF44-5497-0511AEA4CB25}"/>
              </a:ext>
            </a:extLst>
          </p:cNvPr>
          <p:cNvSpPr/>
          <p:nvPr/>
        </p:nvSpPr>
        <p:spPr>
          <a:xfrm rot="10800000">
            <a:off x="3916748" y="2514199"/>
            <a:ext cx="182880" cy="221381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C3F86652-A6EE-E4D3-2431-81F8FF325582}"/>
              </a:ext>
            </a:extLst>
          </p:cNvPr>
          <p:cNvSpPr/>
          <p:nvPr/>
        </p:nvSpPr>
        <p:spPr>
          <a:xfrm rot="10800000">
            <a:off x="2439398" y="4872469"/>
            <a:ext cx="182880" cy="221381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BF6D7B-FD92-08C0-7EB6-F782D3464C53}"/>
              </a:ext>
            </a:extLst>
          </p:cNvPr>
          <p:cNvSpPr txBox="1"/>
          <p:nvPr/>
        </p:nvSpPr>
        <p:spPr>
          <a:xfrm>
            <a:off x="3484345" y="3513222"/>
            <a:ext cx="60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116F9B-3256-1EA3-77AC-6F1CE7B217E0}"/>
              </a:ext>
            </a:extLst>
          </p:cNvPr>
          <p:cNvSpPr txBox="1"/>
          <p:nvPr/>
        </p:nvSpPr>
        <p:spPr>
          <a:xfrm>
            <a:off x="3787540" y="2103021"/>
            <a:ext cx="60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56A757-9820-6D32-8453-FCC970AAF4EB}"/>
              </a:ext>
            </a:extLst>
          </p:cNvPr>
          <p:cNvSpPr txBox="1"/>
          <p:nvPr/>
        </p:nvSpPr>
        <p:spPr>
          <a:xfrm>
            <a:off x="2063355" y="4798493"/>
            <a:ext cx="60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9A4FF34-543E-8B3A-1631-9E9C64477CB2}"/>
              </a:ext>
            </a:extLst>
          </p:cNvPr>
          <p:cNvCxnSpPr>
            <a:cxnSpLocks/>
          </p:cNvCxnSpPr>
          <p:nvPr/>
        </p:nvCxnSpPr>
        <p:spPr>
          <a:xfrm flipV="1">
            <a:off x="3276743" y="437229"/>
            <a:ext cx="0" cy="32516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5115EC-1D64-CDBE-59F9-DB699A64C103}"/>
              </a:ext>
            </a:extLst>
          </p:cNvPr>
          <p:cNvSpPr txBox="1"/>
          <p:nvPr/>
        </p:nvSpPr>
        <p:spPr>
          <a:xfrm>
            <a:off x="2972600" y="18814"/>
            <a:ext cx="735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NP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FE5270-1CFB-613E-201E-1D280A28034C}"/>
              </a:ext>
            </a:extLst>
          </p:cNvPr>
          <p:cNvCxnSpPr>
            <a:cxnSpLocks/>
          </p:cNvCxnSpPr>
          <p:nvPr/>
        </p:nvCxnSpPr>
        <p:spPr>
          <a:xfrm flipV="1">
            <a:off x="2530838" y="2673014"/>
            <a:ext cx="1436445" cy="22572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D8E5AB-4701-9C98-DFB3-F04BBBA583B7}"/>
              </a:ext>
            </a:extLst>
          </p:cNvPr>
          <p:cNvSpPr txBox="1"/>
          <p:nvPr/>
        </p:nvSpPr>
        <p:spPr>
          <a:xfrm>
            <a:off x="5560193" y="237408"/>
            <a:ext cx="493028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2400" dirty="0" err="1"/>
              <a:t>Vectors</a:t>
            </a:r>
            <a:r>
              <a:rPr lang="es-ES" sz="2400" dirty="0"/>
              <a:t> in </a:t>
            </a:r>
            <a:r>
              <a:rPr lang="es-ES" sz="2400" dirty="0" err="1"/>
              <a:t>stereographic</a:t>
            </a:r>
            <a:r>
              <a:rPr lang="es-ES" sz="2400" dirty="0"/>
              <a:t> </a:t>
            </a:r>
            <a:r>
              <a:rPr lang="es-ES" sz="2400" dirty="0" err="1"/>
              <a:t>projection</a:t>
            </a:r>
            <a:endParaRPr lang="es-ES" sz="2400" dirty="0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EF60530B-93B9-0DFE-2F46-8766CA1248C0}"/>
              </a:ext>
            </a:extLst>
          </p:cNvPr>
          <p:cNvSpPr/>
          <p:nvPr/>
        </p:nvSpPr>
        <p:spPr>
          <a:xfrm rot="19439444">
            <a:off x="3086171" y="2644742"/>
            <a:ext cx="891942" cy="897021"/>
          </a:xfrm>
          <a:prstGeom prst="arc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0CE7C5-E7D9-2DE1-1610-160AA11F4E53}"/>
              </a:ext>
            </a:extLst>
          </p:cNvPr>
          <p:cNvSpPr txBox="1"/>
          <p:nvPr/>
        </p:nvSpPr>
        <p:spPr>
          <a:xfrm>
            <a:off x="3388639" y="2555787"/>
            <a:ext cx="694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solidFill>
                  <a:srgbClr val="00B050"/>
                </a:solidFill>
              </a:rPr>
              <a:t>α</a:t>
            </a:r>
            <a:endParaRPr lang="es-ES" sz="2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DAB5C8-E7F6-4917-9F5C-638945892FE8}"/>
                  </a:ext>
                </a:extLst>
              </p:cNvPr>
              <p:cNvSpPr txBox="1"/>
              <p:nvPr/>
            </p:nvSpPr>
            <p:spPr>
              <a:xfrm>
                <a:off x="5766988" y="2637324"/>
                <a:ext cx="3906401" cy="903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s-E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f>
                        <m:f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E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E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E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E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DAB5C8-E7F6-4917-9F5C-638945892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988" y="2637324"/>
                <a:ext cx="3906401" cy="9035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EB4EC79-EC4C-A199-B2DE-0C702A1DED64}"/>
                  </a:ext>
                </a:extLst>
              </p:cNvPr>
              <p:cNvSpPr txBox="1"/>
              <p:nvPr/>
            </p:nvSpPr>
            <p:spPr>
              <a:xfrm>
                <a:off x="6427575" y="3882554"/>
                <a:ext cx="2766652" cy="1053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E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E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E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s-E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s-E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)⋅</m:t>
                              </m:r>
                              <m:acc>
                                <m:accPr>
                                  <m:chr m:val="̂"/>
                                  <m:ctrlP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s-E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s-E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s-E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EB4EC79-EC4C-A199-B2DE-0C702A1DE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575" y="3882554"/>
                <a:ext cx="2766652" cy="1053750"/>
              </a:xfrm>
              <a:prstGeom prst="rect">
                <a:avLst/>
              </a:prstGeom>
              <a:blipFill>
                <a:blip r:embed="rId3"/>
                <a:stretch>
                  <a:fillRect r="-1453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2E38500-C46D-592D-8412-3E0EF0B92C4B}"/>
                  </a:ext>
                </a:extLst>
              </p:cNvPr>
              <p:cNvSpPr txBox="1"/>
              <p:nvPr/>
            </p:nvSpPr>
            <p:spPr>
              <a:xfrm>
                <a:off x="4842614" y="990308"/>
                <a:ext cx="316992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s-E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𝑧𝑥𝑛𝑝𝑡</m:t>
                      </m:r>
                      <m:r>
                        <a:rPr lang="es-E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E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𝑧𝑦𝑛𝑝𝑡</m:t>
                      </m:r>
                      <m:r>
                        <a:rPr lang="es-E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2E38500-C46D-592D-8412-3E0EF0B92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614" y="990308"/>
                <a:ext cx="3169921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661C0B1-4164-A24A-1B0A-820671133329}"/>
                  </a:ext>
                </a:extLst>
              </p:cNvPr>
              <p:cNvSpPr txBox="1"/>
              <p:nvPr/>
            </p:nvSpPr>
            <p:spPr>
              <a:xfrm>
                <a:off x="4842614" y="1442470"/>
                <a:ext cx="31592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s-E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𝑧𝑥𝑣𝑣𝑡</m:t>
                      </m:r>
                      <m:r>
                        <a:rPr lang="es-E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E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𝑧𝑦𝑣𝑣𝑡</m:t>
                      </m:r>
                      <m:r>
                        <a:rPr lang="es-E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661C0B1-4164-A24A-1B0A-820671133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614" y="1442470"/>
                <a:ext cx="3159263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5309F2B8-60B3-0879-274E-C123FA9FAB21}"/>
              </a:ext>
            </a:extLst>
          </p:cNvPr>
          <p:cNvSpPr txBox="1"/>
          <p:nvPr/>
        </p:nvSpPr>
        <p:spPr>
          <a:xfrm>
            <a:off x="8584793" y="1040786"/>
            <a:ext cx="305119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Vector </a:t>
            </a:r>
            <a:r>
              <a:rPr lang="es-ES" dirty="0" err="1"/>
              <a:t>pointing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North Pole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BCC19F-0D97-4946-1EC9-451E3FECFEE7}"/>
              </a:ext>
            </a:extLst>
          </p:cNvPr>
          <p:cNvSpPr txBox="1"/>
          <p:nvPr/>
        </p:nvSpPr>
        <p:spPr>
          <a:xfrm>
            <a:off x="8584792" y="1463040"/>
            <a:ext cx="360720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Vector </a:t>
            </a:r>
            <a:r>
              <a:rPr lang="es-ES" dirty="0" err="1"/>
              <a:t>connecting</a:t>
            </a:r>
            <a:r>
              <a:rPr lang="es-ES" dirty="0"/>
              <a:t> V </a:t>
            </a:r>
            <a:r>
              <a:rPr lang="es-ES" dirty="0" err="1"/>
              <a:t>points</a:t>
            </a:r>
            <a:r>
              <a:rPr lang="es-ES" dirty="0"/>
              <a:t> in T </a:t>
            </a:r>
            <a:r>
              <a:rPr lang="es-ES" dirty="0" err="1"/>
              <a:t>cell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86C41DC-D109-A31E-41FE-1916AAC134AF}"/>
                  </a:ext>
                </a:extLst>
              </p:cNvPr>
              <p:cNvSpPr txBox="1"/>
              <p:nvPr/>
            </p:nvSpPr>
            <p:spPr>
              <a:xfrm>
                <a:off x="2756260" y="673765"/>
                <a:ext cx="43268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86C41DC-D109-A31E-41FE-1916AAC13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260" y="673765"/>
                <a:ext cx="43268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9D60581-407D-B684-F005-322AAB8561DF}"/>
                  </a:ext>
                </a:extLst>
              </p:cNvPr>
              <p:cNvSpPr txBox="1"/>
              <p:nvPr/>
            </p:nvSpPr>
            <p:spPr>
              <a:xfrm>
                <a:off x="3872609" y="2787484"/>
                <a:ext cx="44095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9D60581-407D-B684-F005-322AAB856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609" y="2787484"/>
                <a:ext cx="440954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C38D66D-29BA-29EF-97BE-A9189835C598}"/>
              </a:ext>
            </a:extLst>
          </p:cNvPr>
          <p:cNvCxnSpPr>
            <a:cxnSpLocks/>
          </p:cNvCxnSpPr>
          <p:nvPr/>
        </p:nvCxnSpPr>
        <p:spPr>
          <a:xfrm flipV="1">
            <a:off x="4168971" y="1830654"/>
            <a:ext cx="570529" cy="9138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7E33B69-7412-83FA-FA83-54B5CA7AB891}"/>
              </a:ext>
            </a:extLst>
          </p:cNvPr>
          <p:cNvCxnSpPr>
            <a:cxnSpLocks/>
          </p:cNvCxnSpPr>
          <p:nvPr/>
        </p:nvCxnSpPr>
        <p:spPr>
          <a:xfrm>
            <a:off x="4460360" y="4479202"/>
            <a:ext cx="1147781" cy="7432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690838-2545-3566-D725-9B56FB7CBEAD}"/>
                  </a:ext>
                </a:extLst>
              </p:cNvPr>
              <p:cNvSpPr txBox="1"/>
              <p:nvPr/>
            </p:nvSpPr>
            <p:spPr>
              <a:xfrm>
                <a:off x="4411885" y="2144867"/>
                <a:ext cx="5662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690838-2545-3566-D725-9B56FB7CB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885" y="2144867"/>
                <a:ext cx="566239" cy="369332"/>
              </a:xfrm>
              <a:prstGeom prst="rect">
                <a:avLst/>
              </a:prstGeom>
              <a:blipFill>
                <a:blip r:embed="rId8"/>
                <a:stretch>
                  <a:fillRect t="-6667" r="-19355" b="-6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BF20D-C24D-D303-4BA6-1E6D4AC72086}"/>
                  </a:ext>
                </a:extLst>
              </p:cNvPr>
              <p:cNvSpPr txBox="1"/>
              <p:nvPr/>
            </p:nvSpPr>
            <p:spPr>
              <a:xfrm>
                <a:off x="4894490" y="5037741"/>
                <a:ext cx="6229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BF20D-C24D-D303-4BA6-1E6D4AC72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490" y="5037741"/>
                <a:ext cx="622918" cy="369332"/>
              </a:xfrm>
              <a:prstGeom prst="rect">
                <a:avLst/>
              </a:prstGeom>
              <a:blipFill>
                <a:blip r:embed="rId9"/>
                <a:stretch>
                  <a:fillRect t="-6557" r="-1274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E5DA5E1-51D3-0736-C7F4-49E485403B79}"/>
                  </a:ext>
                </a:extLst>
              </p:cNvPr>
              <p:cNvSpPr txBox="1"/>
              <p:nvPr/>
            </p:nvSpPr>
            <p:spPr>
              <a:xfrm>
                <a:off x="6750463" y="5424159"/>
                <a:ext cx="1821716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s-E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E5DA5E1-51D3-0736-C7F4-49E485403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463" y="5424159"/>
                <a:ext cx="1821716" cy="276999"/>
              </a:xfrm>
              <a:prstGeom prst="rect">
                <a:avLst/>
              </a:prstGeom>
              <a:blipFill>
                <a:blip r:embed="rId10"/>
                <a:stretch>
                  <a:fillRect l="-997" t="-23404" r="-3654" b="-319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CA7445-5CFB-E79A-AE8F-796F9F9D98EC}"/>
                  </a:ext>
                </a:extLst>
              </p:cNvPr>
              <p:cNvSpPr txBox="1"/>
              <p:nvPr/>
            </p:nvSpPr>
            <p:spPr>
              <a:xfrm>
                <a:off x="6750463" y="5858225"/>
                <a:ext cx="1710596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s-E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CA7445-5CFB-E79A-AE8F-796F9F9D9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463" y="5858225"/>
                <a:ext cx="1710596" cy="276999"/>
              </a:xfrm>
              <a:prstGeom prst="rect">
                <a:avLst/>
              </a:prstGeom>
              <a:blipFill>
                <a:blip r:embed="rId11"/>
                <a:stretch>
                  <a:fillRect l="-2473" t="-23404" r="-3887" b="-319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2303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C2030-2EFB-839C-76A4-71E805A0A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D0290D41-0C1C-DA18-0A6E-9FED85C7DD89}"/>
              </a:ext>
            </a:extLst>
          </p:cNvPr>
          <p:cNvSpPr/>
          <p:nvPr/>
        </p:nvSpPr>
        <p:spPr>
          <a:xfrm>
            <a:off x="3175679" y="3688883"/>
            <a:ext cx="202130" cy="2117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B1197502-84B8-47D6-5C76-9C828B9F51B3}"/>
              </a:ext>
            </a:extLst>
          </p:cNvPr>
          <p:cNvSpPr/>
          <p:nvPr/>
        </p:nvSpPr>
        <p:spPr>
          <a:xfrm rot="20834095">
            <a:off x="1344976" y="1877437"/>
            <a:ext cx="3863535" cy="3834648"/>
          </a:xfrm>
          <a:prstGeom prst="diamon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4A747997-5472-5438-6EFB-C61B0F952C4F}"/>
              </a:ext>
            </a:extLst>
          </p:cNvPr>
          <p:cNvSpPr/>
          <p:nvPr/>
        </p:nvSpPr>
        <p:spPr>
          <a:xfrm rot="10800000">
            <a:off x="3916748" y="2514199"/>
            <a:ext cx="182880" cy="221381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C291BBC6-C7F0-4C99-E961-40F9AA1E8E8D}"/>
              </a:ext>
            </a:extLst>
          </p:cNvPr>
          <p:cNvSpPr/>
          <p:nvPr/>
        </p:nvSpPr>
        <p:spPr>
          <a:xfrm rot="10800000">
            <a:off x="2439398" y="4872469"/>
            <a:ext cx="182880" cy="221381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E0C34B-C60F-D3AE-8722-BA016A9FAC8D}"/>
              </a:ext>
            </a:extLst>
          </p:cNvPr>
          <p:cNvSpPr txBox="1"/>
          <p:nvPr/>
        </p:nvSpPr>
        <p:spPr>
          <a:xfrm>
            <a:off x="3484345" y="3513222"/>
            <a:ext cx="60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65BEE3-F692-84D2-8D7A-35385E5E6ED8}"/>
              </a:ext>
            </a:extLst>
          </p:cNvPr>
          <p:cNvSpPr txBox="1"/>
          <p:nvPr/>
        </p:nvSpPr>
        <p:spPr>
          <a:xfrm>
            <a:off x="3787540" y="2103021"/>
            <a:ext cx="60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AF50F0-5D6D-7F28-1D7E-9534E9579C58}"/>
              </a:ext>
            </a:extLst>
          </p:cNvPr>
          <p:cNvSpPr txBox="1"/>
          <p:nvPr/>
        </p:nvSpPr>
        <p:spPr>
          <a:xfrm>
            <a:off x="2063355" y="4798493"/>
            <a:ext cx="60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D1306E-8ED9-50A3-1672-DBE5959DE249}"/>
              </a:ext>
            </a:extLst>
          </p:cNvPr>
          <p:cNvCxnSpPr>
            <a:cxnSpLocks/>
          </p:cNvCxnSpPr>
          <p:nvPr/>
        </p:nvCxnSpPr>
        <p:spPr>
          <a:xfrm flipV="1">
            <a:off x="3276743" y="437229"/>
            <a:ext cx="0" cy="32516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9C5CCB5-B3E2-82AB-2F2D-8A3BE95CBD1F}"/>
              </a:ext>
            </a:extLst>
          </p:cNvPr>
          <p:cNvSpPr txBox="1"/>
          <p:nvPr/>
        </p:nvSpPr>
        <p:spPr>
          <a:xfrm>
            <a:off x="2972600" y="18814"/>
            <a:ext cx="814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NP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790F37-DD40-3278-7FE5-83F6668AAAAD}"/>
              </a:ext>
            </a:extLst>
          </p:cNvPr>
          <p:cNvCxnSpPr>
            <a:cxnSpLocks/>
          </p:cNvCxnSpPr>
          <p:nvPr/>
        </p:nvCxnSpPr>
        <p:spPr>
          <a:xfrm flipV="1">
            <a:off x="2530838" y="2673014"/>
            <a:ext cx="1436445" cy="22572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26FDF766-B64B-407E-56CC-31CF23846E3C}"/>
              </a:ext>
            </a:extLst>
          </p:cNvPr>
          <p:cNvSpPr/>
          <p:nvPr/>
        </p:nvSpPr>
        <p:spPr>
          <a:xfrm rot="19439444">
            <a:off x="3086171" y="2644742"/>
            <a:ext cx="891942" cy="897021"/>
          </a:xfrm>
          <a:prstGeom prst="arc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158E1A-5EAF-89C0-6EDD-D1C70D73F204}"/>
              </a:ext>
            </a:extLst>
          </p:cNvPr>
          <p:cNvSpPr txBox="1"/>
          <p:nvPr/>
        </p:nvSpPr>
        <p:spPr>
          <a:xfrm>
            <a:off x="3388639" y="2555787"/>
            <a:ext cx="694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solidFill>
                  <a:srgbClr val="00B050"/>
                </a:solidFill>
              </a:rPr>
              <a:t>α</a:t>
            </a:r>
            <a:endParaRPr lang="es-ES" sz="2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A7DD616-91D5-77C3-B0F2-BAD99F21B6CF}"/>
                  </a:ext>
                </a:extLst>
              </p:cNvPr>
              <p:cNvSpPr txBox="1"/>
              <p:nvPr/>
            </p:nvSpPr>
            <p:spPr>
              <a:xfrm>
                <a:off x="2756260" y="673765"/>
                <a:ext cx="43268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A7DD616-91D5-77C3-B0F2-BAD99F21B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260" y="673765"/>
                <a:ext cx="432683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D94B86A-DF06-7062-4131-F9353DCB70AA}"/>
                  </a:ext>
                </a:extLst>
              </p:cNvPr>
              <p:cNvSpPr txBox="1"/>
              <p:nvPr/>
            </p:nvSpPr>
            <p:spPr>
              <a:xfrm>
                <a:off x="3872609" y="2787484"/>
                <a:ext cx="44095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D94B86A-DF06-7062-4131-F9353DCB7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609" y="2787484"/>
                <a:ext cx="44095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63D0163-C74B-030E-9507-E197EA510DA7}"/>
              </a:ext>
            </a:extLst>
          </p:cNvPr>
          <p:cNvCxnSpPr>
            <a:cxnSpLocks/>
          </p:cNvCxnSpPr>
          <p:nvPr/>
        </p:nvCxnSpPr>
        <p:spPr>
          <a:xfrm flipV="1">
            <a:off x="4168971" y="1830654"/>
            <a:ext cx="570529" cy="9138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CFCAB0-3B5A-2F4D-A9C4-D4ADE09D66E2}"/>
              </a:ext>
            </a:extLst>
          </p:cNvPr>
          <p:cNvCxnSpPr>
            <a:cxnSpLocks/>
          </p:cNvCxnSpPr>
          <p:nvPr/>
        </p:nvCxnSpPr>
        <p:spPr>
          <a:xfrm>
            <a:off x="4460360" y="4479202"/>
            <a:ext cx="1147781" cy="7432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EDFE0D6-DCF1-8EB9-A1DF-CA3FDA6B23D7}"/>
              </a:ext>
            </a:extLst>
          </p:cNvPr>
          <p:cNvSpPr txBox="1"/>
          <p:nvPr/>
        </p:nvSpPr>
        <p:spPr>
          <a:xfrm>
            <a:off x="5560193" y="237408"/>
            <a:ext cx="450141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2400" dirty="0" err="1"/>
              <a:t>Projection</a:t>
            </a:r>
            <a:r>
              <a:rPr lang="es-ES" sz="2400" dirty="0"/>
              <a:t> </a:t>
            </a:r>
            <a:r>
              <a:rPr lang="es-ES" sz="2400" dirty="0" err="1"/>
              <a:t>of</a:t>
            </a:r>
            <a:r>
              <a:rPr lang="es-ES" sz="2400" dirty="0"/>
              <a:t> </a:t>
            </a:r>
            <a:r>
              <a:rPr lang="es-ES" sz="2400" dirty="0" err="1"/>
              <a:t>Velocity</a:t>
            </a:r>
            <a:r>
              <a:rPr lang="es-ES" sz="2400" dirty="0"/>
              <a:t> </a:t>
            </a:r>
            <a:r>
              <a:rPr lang="es-ES" sz="2400" dirty="0" err="1"/>
              <a:t>from</a:t>
            </a:r>
            <a:r>
              <a:rPr lang="es-ES" sz="2400" dirty="0"/>
              <a:t> </a:t>
            </a:r>
            <a:r>
              <a:rPr lang="es-ES" sz="2400" dirty="0" err="1"/>
              <a:t>geographical</a:t>
            </a:r>
            <a:r>
              <a:rPr lang="es-ES" sz="2400" dirty="0"/>
              <a:t> </a:t>
            </a:r>
            <a:r>
              <a:rPr lang="es-ES" sz="2400" dirty="0" err="1"/>
              <a:t>to</a:t>
            </a:r>
            <a:r>
              <a:rPr lang="es-ES" sz="2400" dirty="0"/>
              <a:t> NEMO (</a:t>
            </a:r>
            <a:r>
              <a:rPr lang="es-ES" sz="2400" i="1" dirty="0" err="1"/>
              <a:t>i,j</a:t>
            </a:r>
            <a:r>
              <a:rPr lang="es-ES" sz="24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FBEF4D-7D8E-44F5-EDF6-4FE4291B1F27}"/>
                  </a:ext>
                </a:extLst>
              </p:cNvPr>
              <p:cNvSpPr txBox="1"/>
              <p:nvPr/>
            </p:nvSpPr>
            <p:spPr>
              <a:xfrm>
                <a:off x="6224410" y="2950829"/>
                <a:ext cx="3420243" cy="5350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acc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(0)</m:t>
                                </m:r>
                              </m:e>
                              <m:e>
                                <m:acc>
                                  <m:accPr>
                                    <m:chr m:val="̂"/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acc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acc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(0)</m:t>
                                </m:r>
                              </m:e>
                              <m:e>
                                <m:acc>
                                  <m:accPr>
                                    <m:chr m:val="̂"/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acc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e>
                            </m:mr>
                          </m:m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FBEF4D-7D8E-44F5-EDF6-4FE4291B1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410" y="2950829"/>
                <a:ext cx="3420243" cy="5350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50EEE1-B7C0-109A-FA49-FC46AF4D7288}"/>
                  </a:ext>
                </a:extLst>
              </p:cNvPr>
              <p:cNvSpPr txBox="1"/>
              <p:nvPr/>
            </p:nvSpPr>
            <p:spPr>
              <a:xfrm>
                <a:off x="4411885" y="2144867"/>
                <a:ext cx="5662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50EEE1-B7C0-109A-FA49-FC46AF4D7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885" y="2144867"/>
                <a:ext cx="566239" cy="369332"/>
              </a:xfrm>
              <a:prstGeom prst="rect">
                <a:avLst/>
              </a:prstGeom>
              <a:blipFill>
                <a:blip r:embed="rId5"/>
                <a:stretch>
                  <a:fillRect t="-6667" r="-19355" b="-6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FDC4AF-195C-F4F3-A259-A334264CCE65}"/>
                  </a:ext>
                </a:extLst>
              </p:cNvPr>
              <p:cNvSpPr txBox="1"/>
              <p:nvPr/>
            </p:nvSpPr>
            <p:spPr>
              <a:xfrm>
                <a:off x="4894490" y="5037741"/>
                <a:ext cx="6229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FDC4AF-195C-F4F3-A259-A334264CC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490" y="5037741"/>
                <a:ext cx="622918" cy="369332"/>
              </a:xfrm>
              <a:prstGeom prst="rect">
                <a:avLst/>
              </a:prstGeom>
              <a:blipFill>
                <a:blip r:embed="rId6"/>
                <a:stretch>
                  <a:fillRect t="-6557" r="-1274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B9A272-ACE2-FE18-A9FD-1B06FFAA52F5}"/>
                  </a:ext>
                </a:extLst>
              </p:cNvPr>
              <p:cNvSpPr txBox="1"/>
              <p:nvPr/>
            </p:nvSpPr>
            <p:spPr>
              <a:xfrm>
                <a:off x="6383350" y="2003698"/>
                <a:ext cx="1821716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s-E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B9A272-ACE2-FE18-A9FD-1B06FFAA5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350" y="2003698"/>
                <a:ext cx="1821716" cy="276999"/>
              </a:xfrm>
              <a:prstGeom prst="rect">
                <a:avLst/>
              </a:prstGeom>
              <a:blipFill>
                <a:blip r:embed="rId7"/>
                <a:stretch>
                  <a:fillRect l="-997" t="-23404" r="-3654" b="-319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6F91D95-06C9-553B-38A8-1CA1C8175EA7}"/>
                  </a:ext>
                </a:extLst>
              </p:cNvPr>
              <p:cNvSpPr txBox="1"/>
              <p:nvPr/>
            </p:nvSpPr>
            <p:spPr>
              <a:xfrm>
                <a:off x="6383350" y="2437764"/>
                <a:ext cx="1710596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s-E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6F91D95-06C9-553B-38A8-1CA1C8175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350" y="2437764"/>
                <a:ext cx="1710596" cy="276999"/>
              </a:xfrm>
              <a:prstGeom prst="rect">
                <a:avLst/>
              </a:prstGeom>
              <a:blipFill>
                <a:blip r:embed="rId8"/>
                <a:stretch>
                  <a:fillRect l="-2473" t="-23404" r="-3887" b="-319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6387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6A6CA-9823-502A-14E2-B1B5C6076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840193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/>
              <a:t>Summary</a:t>
            </a:r>
          </a:p>
          <a:p>
            <a:pPr marL="0" indent="0">
              <a:buNone/>
            </a:pPr>
            <a:endParaRPr lang="es-ES" sz="4500"/>
          </a:p>
          <a:p>
            <a:pPr marL="457200" lvl="1" indent="0">
              <a:buNone/>
            </a:pPr>
            <a:endParaRPr lang="es-ES"/>
          </a:p>
          <a:p>
            <a:pPr marL="0" indent="0">
              <a:buNone/>
            </a:pPr>
            <a:endParaRPr lang="es-ES"/>
          </a:p>
          <a:p>
            <a:pPr marL="0" indent="0">
              <a:buNone/>
            </a:pPr>
            <a:r>
              <a:rPr lang="es-ES"/>
              <a:t>	</a:t>
            </a:r>
          </a:p>
          <a:p>
            <a:pPr marL="457200" lvl="1" indent="0">
              <a:buNone/>
            </a:pPr>
            <a:endParaRPr lang="es-ES"/>
          </a:p>
          <a:p>
            <a:pPr marL="457200" lvl="1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76083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B41F8-15F9-7E46-C0F9-00A0A7C3A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D210B-4BCE-30CA-DDED-FC6A079E0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304046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9791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67A5E-1D94-DC40-700F-CB1429DB6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FF554-8DAE-85C0-176E-FD2E20EB4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376394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Creation</a:t>
            </a:r>
            <a:r>
              <a:rPr lang="es-ES" sz="11200" dirty="0"/>
              <a:t> </a:t>
            </a:r>
            <a:r>
              <a:rPr lang="es-ES" sz="11200" dirty="0" err="1"/>
              <a:t>of</a:t>
            </a:r>
            <a:r>
              <a:rPr lang="es-ES" sz="11200" dirty="0"/>
              <a:t> LBC Files</a:t>
            </a:r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6672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C66BF-A96A-4EB5-811E-D0F6B26F1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3AE8D-8269-A8F3-E2BF-6DBB6B91C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376394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Bathymetry</a:t>
            </a:r>
            <a:r>
              <a:rPr lang="es-ES" sz="11200" dirty="0"/>
              <a:t> </a:t>
            </a:r>
            <a:r>
              <a:rPr lang="es-ES" sz="11200" dirty="0" err="1"/>
              <a:t>Relaxation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E05060-E9D2-0818-34BA-D915BF266E64}"/>
              </a:ext>
            </a:extLst>
          </p:cNvPr>
          <p:cNvSpPr txBox="1"/>
          <p:nvPr/>
        </p:nvSpPr>
        <p:spPr>
          <a:xfrm>
            <a:off x="697524" y="1254426"/>
            <a:ext cx="6547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Open </a:t>
            </a:r>
            <a:r>
              <a:rPr lang="es-ES" dirty="0" err="1"/>
              <a:t>boundary</a:t>
            </a:r>
            <a:r>
              <a:rPr lang="es-ES" dirty="0"/>
              <a:t> </a:t>
            </a:r>
            <a:r>
              <a:rPr lang="es-ES" dirty="0" err="1"/>
              <a:t>puts</a:t>
            </a:r>
            <a:r>
              <a:rPr lang="es-ES" dirty="0"/>
              <a:t> </a:t>
            </a:r>
            <a:r>
              <a:rPr lang="es-ES" dirty="0" err="1"/>
              <a:t>into</a:t>
            </a:r>
            <a:r>
              <a:rPr lang="es-ES" dirty="0"/>
              <a:t> </a:t>
            </a:r>
            <a:r>
              <a:rPr lang="es-ES" dirty="0" err="1"/>
              <a:t>communication</a:t>
            </a:r>
            <a:r>
              <a:rPr lang="es-ES" dirty="0"/>
              <a:t> </a:t>
            </a:r>
            <a:r>
              <a:rPr lang="es-ES" dirty="0" err="1"/>
              <a:t>models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configuration</a:t>
            </a:r>
            <a:r>
              <a:rPr lang="es-ES" dirty="0"/>
              <a:t>, </a:t>
            </a:r>
            <a:r>
              <a:rPr lang="es-ES" dirty="0" err="1"/>
              <a:t>resulting</a:t>
            </a:r>
            <a:r>
              <a:rPr lang="es-ES" dirty="0"/>
              <a:t> </a:t>
            </a:r>
            <a:r>
              <a:rPr lang="es-ES" dirty="0" err="1"/>
              <a:t>into</a:t>
            </a:r>
            <a:r>
              <a:rPr lang="es-ES" dirty="0"/>
              <a:t> a </a:t>
            </a:r>
            <a:r>
              <a:rPr lang="es-ES" dirty="0" err="1"/>
              <a:t>discontinuity</a:t>
            </a:r>
            <a:r>
              <a:rPr lang="es-ES" dirty="0"/>
              <a:t> at </a:t>
            </a:r>
            <a:r>
              <a:rPr lang="es-ES" dirty="0" err="1"/>
              <a:t>any</a:t>
            </a:r>
            <a:r>
              <a:rPr lang="es-ES" dirty="0"/>
              <a:t> </a:t>
            </a:r>
            <a:r>
              <a:rPr lang="es-ES" dirty="0" err="1"/>
              <a:t>rate</a:t>
            </a:r>
            <a:r>
              <a:rPr lang="es-ES" dirty="0"/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B93B1-7471-0DDA-C5F4-30C4D9BA59DD}"/>
              </a:ext>
            </a:extLst>
          </p:cNvPr>
          <p:cNvSpPr txBox="1"/>
          <p:nvPr/>
        </p:nvSpPr>
        <p:spPr>
          <a:xfrm>
            <a:off x="697524" y="2049056"/>
            <a:ext cx="6471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GEBCO </a:t>
            </a:r>
            <a:r>
              <a:rPr lang="es-ES" dirty="0" err="1"/>
              <a:t>bathymetry</a:t>
            </a:r>
            <a:r>
              <a:rPr lang="es-ES" dirty="0"/>
              <a:t> </a:t>
            </a:r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used</a:t>
            </a:r>
            <a:r>
              <a:rPr lang="es-ES" dirty="0"/>
              <a:t> in </a:t>
            </a:r>
            <a:r>
              <a:rPr lang="es-ES" dirty="0" err="1"/>
              <a:t>both</a:t>
            </a:r>
            <a:r>
              <a:rPr lang="es-ES" dirty="0"/>
              <a:t> NEATL36 and BALMFC </a:t>
            </a:r>
            <a:r>
              <a:rPr lang="es-ES" dirty="0" err="1"/>
              <a:t>configurations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operate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meshes</a:t>
            </a:r>
            <a:r>
              <a:rPr lang="es-ES" dirty="0"/>
              <a:t> </a:t>
            </a:r>
            <a:r>
              <a:rPr lang="es-ES" dirty="0" err="1"/>
              <a:t>though</a:t>
            </a:r>
            <a:r>
              <a:rPr lang="es-E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22FC42-E0B9-E7E3-3453-9ABFA1843892}"/>
              </a:ext>
            </a:extLst>
          </p:cNvPr>
          <p:cNvSpPr txBox="1"/>
          <p:nvPr/>
        </p:nvSpPr>
        <p:spPr>
          <a:xfrm>
            <a:off x="697524" y="3014502"/>
            <a:ext cx="6509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In </a:t>
            </a:r>
            <a:r>
              <a:rPr lang="es-ES" dirty="0" err="1"/>
              <a:t>the</a:t>
            </a:r>
            <a:r>
              <a:rPr lang="es-ES" dirty="0"/>
              <a:t> case IBI (</a:t>
            </a:r>
            <a:r>
              <a:rPr lang="es-ES" dirty="0" err="1"/>
              <a:t>nested</a:t>
            </a:r>
            <a:r>
              <a:rPr lang="es-ES" dirty="0"/>
              <a:t> in GLO12),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bathymetry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relaxation</a:t>
            </a:r>
            <a:r>
              <a:rPr lang="es-ES" dirty="0"/>
              <a:t> </a:t>
            </a:r>
            <a:r>
              <a:rPr lang="es-ES" dirty="0" err="1"/>
              <a:t>areas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open </a:t>
            </a:r>
            <a:r>
              <a:rPr lang="es-ES" dirty="0" err="1"/>
              <a:t>boundaries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clamped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parent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 (</a:t>
            </a:r>
            <a:r>
              <a:rPr lang="es-ES" dirty="0" err="1"/>
              <a:t>fig</a:t>
            </a:r>
            <a:r>
              <a:rPr lang="es-ES" dirty="0"/>
              <a:t> up-</a:t>
            </a:r>
            <a:r>
              <a:rPr lang="es-ES" dirty="0" err="1"/>
              <a:t>right</a:t>
            </a:r>
            <a:r>
              <a:rPr lang="es-ES" dirty="0"/>
              <a:t>). </a:t>
            </a:r>
          </a:p>
        </p:txBody>
      </p:sp>
      <p:pic>
        <p:nvPicPr>
          <p:cNvPr id="7" name="Picture 6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BF89E81A-6C03-DB8E-6D0A-DD50E918F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799" y="9582"/>
            <a:ext cx="4672682" cy="42207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D016F8-44C4-C014-E9D5-B531E3C4E502}"/>
              </a:ext>
            </a:extLst>
          </p:cNvPr>
          <p:cNvSpPr txBox="1"/>
          <p:nvPr/>
        </p:nvSpPr>
        <p:spPr>
          <a:xfrm>
            <a:off x="697524" y="4109776"/>
            <a:ext cx="6209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make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NEATL36 – BALMFC </a:t>
            </a:r>
            <a:r>
              <a:rPr lang="es-ES" dirty="0" err="1"/>
              <a:t>smooth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bathymetry</a:t>
            </a:r>
            <a:r>
              <a:rPr lang="es-ES" dirty="0"/>
              <a:t> can be </a:t>
            </a:r>
            <a:r>
              <a:rPr lang="es-ES" dirty="0" err="1"/>
              <a:t>relaxed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parent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a linear </a:t>
            </a:r>
            <a:r>
              <a:rPr lang="es-ES" dirty="0" err="1"/>
              <a:t>function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B0E86B-CA04-C6AD-1B9F-8568FB1A8DDD}"/>
                  </a:ext>
                </a:extLst>
              </p:cNvPr>
              <p:cNvSpPr txBox="1"/>
              <p:nvPr/>
            </p:nvSpPr>
            <p:spPr>
              <a:xfrm>
                <a:off x="1843452" y="4928051"/>
                <a:ext cx="4252548" cy="410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𝑛𝑒𝑠𝑡𝑒𝑑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𝑝𝑎𝑟𝑒𝑛𝑡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B0E86B-CA04-C6AD-1B9F-8568FB1A8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452" y="4928051"/>
                <a:ext cx="4252548" cy="410497"/>
              </a:xfrm>
              <a:prstGeom prst="rect">
                <a:avLst/>
              </a:prstGeom>
              <a:blipFill>
                <a:blip r:embed="rId3"/>
                <a:stretch>
                  <a:fillRect b="-441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57F45F8-0C0C-1EEC-ADF6-E774C841901F}"/>
              </a:ext>
            </a:extLst>
          </p:cNvPr>
          <p:cNvSpPr txBox="1"/>
          <p:nvPr/>
        </p:nvSpPr>
        <p:spPr>
          <a:xfrm>
            <a:off x="697524" y="5536642"/>
            <a:ext cx="6209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i="1" dirty="0"/>
              <a:t>d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distance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boundary</a:t>
            </a:r>
            <a:r>
              <a:rPr lang="es-ES" dirty="0"/>
              <a:t> and </a:t>
            </a:r>
            <a:r>
              <a:rPr lang="es-ES" dirty="0" err="1"/>
              <a:t>alpha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linear </a:t>
            </a:r>
            <a:r>
              <a:rPr lang="es-ES" dirty="0" err="1"/>
              <a:t>function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i="1" dirty="0"/>
              <a:t>d </a:t>
            </a:r>
            <a:r>
              <a:rPr lang="es-ES" dirty="0"/>
              <a:t>(fig. </a:t>
            </a:r>
            <a:r>
              <a:rPr lang="es-ES" dirty="0" err="1"/>
              <a:t>down-right</a:t>
            </a:r>
            <a:r>
              <a:rPr lang="es-ES" dirty="0"/>
              <a:t>)</a:t>
            </a:r>
          </a:p>
        </p:txBody>
      </p:sp>
      <p:pic>
        <p:nvPicPr>
          <p:cNvPr id="14" name="Picture 13" descr="A map of the world&#10;&#10;Description automatically generated">
            <a:extLst>
              <a:ext uri="{FF2B5EF4-FFF2-40B4-BE49-F238E27FC236}">
                <a16:creationId xmlns:a16="http://schemas.microsoft.com/office/drawing/2014/main" id="{865FA423-D75C-E169-2EC2-5501B90EA3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465" y="4355604"/>
            <a:ext cx="1744095" cy="249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398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60B7C-FD65-D3E5-58F9-99153642E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FC54E-6FA7-B397-8B99-B4BCE6B84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376394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Bathymetry</a:t>
            </a:r>
            <a:r>
              <a:rPr lang="es-ES" sz="11200" dirty="0"/>
              <a:t> </a:t>
            </a:r>
            <a:r>
              <a:rPr lang="es-ES" sz="11200" dirty="0" err="1"/>
              <a:t>Relaxation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11" name="Picture 10" descr="A screenshot of a computer generated image">
            <a:extLst>
              <a:ext uri="{FF2B5EF4-FFF2-40B4-BE49-F238E27FC236}">
                <a16:creationId xmlns:a16="http://schemas.microsoft.com/office/drawing/2014/main" id="{1188C5FD-0875-16CA-69B8-D932816EF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80" y="1386475"/>
            <a:ext cx="11405639" cy="51099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7ACDCC-8ED3-11E7-93D7-5B95FBE05FF1}"/>
              </a:ext>
            </a:extLst>
          </p:cNvPr>
          <p:cNvSpPr txBox="1"/>
          <p:nvPr/>
        </p:nvSpPr>
        <p:spPr>
          <a:xfrm>
            <a:off x="5144756" y="459050"/>
            <a:ext cx="239485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T-</a:t>
            </a:r>
            <a:r>
              <a:rPr lang="es-ES" dirty="0" err="1"/>
              <a:t>mask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preserved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2229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0F8D6-AA6F-68E1-B4FC-CCEF64CC8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7D375-2848-B1B9-5789-64C5CD963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376394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Bathymetry</a:t>
            </a:r>
            <a:r>
              <a:rPr lang="es-ES" sz="11200" dirty="0"/>
              <a:t> </a:t>
            </a:r>
            <a:r>
              <a:rPr lang="es-ES" sz="11200" dirty="0" err="1"/>
              <a:t>Relaxation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16" name="Picture 15" descr="A graph of a line graph&#10;&#10;Description automatically generated">
            <a:extLst>
              <a:ext uri="{FF2B5EF4-FFF2-40B4-BE49-F238E27FC236}">
                <a16:creationId xmlns:a16="http://schemas.microsoft.com/office/drawing/2014/main" id="{9A065630-BEC3-87D2-4726-5BAA74F92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7" y="1202279"/>
            <a:ext cx="5565659" cy="2871222"/>
          </a:xfrm>
          <a:prstGeom prst="rect">
            <a:avLst/>
          </a:prstGeom>
        </p:spPr>
      </p:pic>
      <p:pic>
        <p:nvPicPr>
          <p:cNvPr id="18" name="Picture 17" descr="A graph of a line graph&#10;&#10;Description automatically generated">
            <a:extLst>
              <a:ext uri="{FF2B5EF4-FFF2-40B4-BE49-F238E27FC236}">
                <a16:creationId xmlns:a16="http://schemas.microsoft.com/office/drawing/2014/main" id="{7C5C6E15-70EE-7376-6769-198D057595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02279"/>
            <a:ext cx="5565659" cy="2871222"/>
          </a:xfrm>
          <a:prstGeom prst="rect">
            <a:avLst/>
          </a:prstGeom>
        </p:spPr>
      </p:pic>
      <p:pic>
        <p:nvPicPr>
          <p:cNvPr id="20" name="Picture 19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62DDED5-C588-96E1-6D8F-7E7CE07A5A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7" y="3994484"/>
            <a:ext cx="5565659" cy="2871222"/>
          </a:xfrm>
          <a:prstGeom prst="rect">
            <a:avLst/>
          </a:prstGeom>
        </p:spPr>
      </p:pic>
      <p:pic>
        <p:nvPicPr>
          <p:cNvPr id="22" name="Picture 21" descr="A graph of a line graph&#10;&#10;Description automatically generated">
            <a:extLst>
              <a:ext uri="{FF2B5EF4-FFF2-40B4-BE49-F238E27FC236}">
                <a16:creationId xmlns:a16="http://schemas.microsoft.com/office/drawing/2014/main" id="{110D92B6-23A2-3D31-D5BC-971D4E7826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86778"/>
            <a:ext cx="5565659" cy="287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44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D7C31-521D-779B-33EC-7EDCF16EB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5233F-E11F-28CC-1396-24228632A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F950D6A-27AB-2CC1-A45E-AC28D4896C0C}"/>
              </a:ext>
            </a:extLst>
          </p:cNvPr>
          <p:cNvSpPr txBox="1">
            <a:spLocks/>
          </p:cNvSpPr>
          <p:nvPr/>
        </p:nvSpPr>
        <p:spPr>
          <a:xfrm>
            <a:off x="1995436" y="459050"/>
            <a:ext cx="107098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Maps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7BEC8A8-18B5-16A2-E50D-B5F282E2A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3" y="1345688"/>
            <a:ext cx="10794514" cy="416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14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193D0-2A6F-7EC5-F98F-F808112BF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28C4F-1966-A21B-987E-76682FDD2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5389B46-7A69-5277-FA0C-BFA388EACEE1}"/>
              </a:ext>
            </a:extLst>
          </p:cNvPr>
          <p:cNvSpPr txBox="1">
            <a:spLocks/>
          </p:cNvSpPr>
          <p:nvPr/>
        </p:nvSpPr>
        <p:spPr>
          <a:xfrm>
            <a:off x="1995436" y="459050"/>
            <a:ext cx="107098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Maps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1C585284-5158-4EF1-8701-5BBBBBC0F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3" y="1345688"/>
            <a:ext cx="10794514" cy="416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154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277</Words>
  <Application>Microsoft Office PowerPoint</Application>
  <PresentationFormat>Widescreen</PresentationFormat>
  <Paragraphs>163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Ivano Barletta</dc:creator>
  <cp:lastModifiedBy>Ivano Barletta</cp:lastModifiedBy>
  <cp:revision>39</cp:revision>
  <dcterms:created xsi:type="dcterms:W3CDTF">2024-02-14T10:16:57Z</dcterms:created>
  <dcterms:modified xsi:type="dcterms:W3CDTF">2024-02-14T17:55:37Z</dcterms:modified>
</cp:coreProperties>
</file>